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42" r:id="rId5"/>
    <p:sldId id="351" r:id="rId6"/>
    <p:sldId id="373" r:id="rId7"/>
    <p:sldId id="375" r:id="rId8"/>
    <p:sldId id="379" r:id="rId9"/>
    <p:sldId id="352" r:id="rId10"/>
    <p:sldId id="376" r:id="rId11"/>
    <p:sldId id="378" r:id="rId12"/>
    <p:sldId id="386" r:id="rId13"/>
    <p:sldId id="389" r:id="rId14"/>
    <p:sldId id="388" r:id="rId15"/>
    <p:sldId id="355" r:id="rId16"/>
    <p:sldId id="387" r:id="rId17"/>
    <p:sldId id="390" r:id="rId18"/>
    <p:sldId id="358" r:id="rId19"/>
    <p:sldId id="384" r:id="rId20"/>
    <p:sldId id="385" r:id="rId21"/>
    <p:sldId id="380" r:id="rId22"/>
    <p:sldId id="381" r:id="rId23"/>
    <p:sldId id="359" r:id="rId24"/>
    <p:sldId id="360" r:id="rId25"/>
    <p:sldId id="362" r:id="rId26"/>
    <p:sldId id="382" r:id="rId27"/>
    <p:sldId id="383" r:id="rId28"/>
    <p:sldId id="363" r:id="rId29"/>
    <p:sldId id="364" r:id="rId30"/>
    <p:sldId id="365" r:id="rId31"/>
    <p:sldId id="366" r:id="rId32"/>
    <p:sldId id="367" r:id="rId33"/>
    <p:sldId id="368" r:id="rId34"/>
    <p:sldId id="370" r:id="rId35"/>
    <p:sldId id="350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114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96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11/06/2025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68B9-DD5F-7059-38BF-5C97FAA2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3E8CF-5047-3D7A-B7A1-5AA73151C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8549E-696C-EF8D-73E5-F333A36A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14F0D-FEB2-FD0D-1DFA-7902ABF81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4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57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abstrakcji wystarczy idea, </a:t>
            </a:r>
            <a:r>
              <a:rPr lang="pl-PL" dirty="0" err="1"/>
              <a:t>Hermeyzacja</a:t>
            </a:r>
            <a:r>
              <a:rPr lang="pl-PL" dirty="0"/>
              <a:t> jest osobny slajd, Dziedziczenie chyba też raczej wszyscy znają, Dla polimorfizmu jest Duck Typing osobny slajd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Zasadniczo to jest mechanizm interfejsów, wobec tego można pominąć w następnym slajdzie, tutaj jako przykład polimorfizmu (</a:t>
            </a:r>
            <a:r>
              <a:rPr lang="pl-PL" dirty="0" err="1"/>
              <a:t>row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.) , wydaje mi się że pasuje, a to jest coś czego nie ma np. w </a:t>
            </a:r>
            <a:r>
              <a:rPr lang="pl-PL" dirty="0" err="1"/>
              <a:t>cpp</a:t>
            </a:r>
            <a:r>
              <a:rPr lang="pl-PL" dirty="0"/>
              <a:t> i </a:t>
            </a:r>
            <a:r>
              <a:rPr lang="pl-PL" dirty="0" err="1"/>
              <a:t>javie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, tam jest albo </a:t>
            </a:r>
            <a:r>
              <a:rPr lang="pl-PL" dirty="0" err="1"/>
              <a:t>subtype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(wskaźniki na klasy abstrakcyjne) albo polimorfizm parametryczny np. szablony w </a:t>
            </a:r>
            <a:r>
              <a:rPr lang="pl-PL" dirty="0" err="1"/>
              <a:t>cpp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02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F14A-9DEA-EC30-638D-1A4AA965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CDCEA-C787-A9BA-320B-6CC82AEE0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1BFDA-3B98-860E-3ACE-C7DB0D562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C776-3E12-A0AD-F444-FA9285E98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18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78AC-7737-6758-37C6-13F2CD33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6399A-C19C-F5AA-8E2E-325971C17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67C5C-E03F-112E-8BA1-401CF3BE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7DA0-1577-D4A4-1520-77011A9C3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11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8B12-D512-0970-C59B-EBC886C3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A761A-E8CC-9DF0-6961-D7736A711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B9AE-86C4-1509-4AA5-46BCA7D85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323-D67D-E91F-1FFC-B7AF51385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75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9B62-85DF-CE51-FB2F-2BAC770B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4561D-4420-C5A9-7D97-68F5C20D8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2EA68-DBBE-4B75-1CE4-6D2005A64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856B-5328-1075-F604-1C8AE50C8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DB5A-626F-9029-4EF5-AB50A19B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5DF5E-A0A0-FAD7-7E62-03513118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F5A66-C3E8-0D13-7795-81791602F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3271-4998-A027-26E0-2981A53AA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33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1620570"/>
            <a:ext cx="12191997" cy="309628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sz="2800" dirty="0"/>
              <a:t>"Zaawansowane mechanizmy klas i dziedziczenia w projektowaniu systemów obiektowych"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Paweł Barnaś, Michał </a:t>
            </a:r>
            <a:r>
              <a:rPr lang="en-US" dirty="0" err="1"/>
              <a:t>Wnęk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F36C-EE2E-7FC8-1CCD-DE86CF87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b="0" i="0" dirty="0">
                <a:effectLst/>
                <a:latin typeface="Google Sans"/>
              </a:rPr>
              <a:t>S – Single Responsibility Principle (Zasada Jednej Odpowiedzialności)</a:t>
            </a:r>
            <a:endParaRPr lang="en-GB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C73F-4BD6-79E1-25A9-0037F3C353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A208C-865C-F237-2377-8860802AD8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"Każda klasa powinna mieć tylko jeden powód do zmiany."</a:t>
            </a:r>
          </a:p>
          <a:p>
            <a:pPr marL="0" indent="0">
              <a:buNone/>
            </a:pPr>
            <a:r>
              <a:rPr lang="pl-PL" dirty="0"/>
              <a:t>Co to znaczy?</a:t>
            </a:r>
          </a:p>
          <a:p>
            <a:pPr marL="0" indent="0">
              <a:buNone/>
            </a:pPr>
            <a:r>
              <a:rPr lang="pl-PL" dirty="0"/>
              <a:t>Ta zasada mówi, że klasa powinna mieć tylko jedną, dobrze zdefiniowaną odpowiedzialność. Jeśli klasa robi zbyt wiele rzeczy, staje się trudna do zrozumienia i modyfikacji. "Powód do zmiany" często utożsamia się z aktorem (np. działem w firmie lub typem użytkownika), który zgłasza wymaganie zmiany.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3B6D6-25F9-5C2F-E6FA-99824F02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890F-FCF3-E1FE-187E-20A0795A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57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216F-9B1E-B929-7FD7-6F187CD0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dirty="0"/>
              <a:t>O – Open/Closed Principle (Zasada Otwarte-Zamknięte)</a:t>
            </a:r>
            <a:br>
              <a:rPr lang="pl-PL" sz="2000" dirty="0"/>
            </a:br>
            <a:endParaRPr lang="en-GB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F5A17-F2DE-415E-9B22-CCA269775E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38071-1EF7-949F-BC02-C48E3264E0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r>
              <a:rPr lang="pl-PL" dirty="0"/>
              <a:t>"Oprogramowanie (klasy, moduły, funkcje) powinno być otwarte na rozszerzenia, ale zamknięte na modyfikacje."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Powinniśmy móc dodawać nową funkcjonalność do systemu bez konieczności zmiany istniejącego, działającego i przetestowanego kodu. Najczęściej osiąga się to poprzez użycie interfejsów i klas abstrakcyjnych.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E439-9A0C-815F-938D-C0601489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F67F1-0F94-B03B-6207-0442E28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93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5A823-F651-1D2A-C7BF-1091B95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b="0" i="0" dirty="0">
                <a:effectLst/>
                <a:latin typeface="Google Sans"/>
              </a:rPr>
              <a:t> L – Liskov Substitution Principle (Zasada Podstawienia Liskov)</a:t>
            </a:r>
            <a:br>
              <a:rPr lang="pl-PL" sz="2000" b="0" i="0" dirty="0">
                <a:effectLst/>
                <a:latin typeface="Google Sans"/>
              </a:rPr>
            </a:br>
            <a:endParaRPr lang="en-GB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DC771C-A77F-E76A-D6C1-24943A0EF9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511127"/>
          </a:xfrm>
        </p:spPr>
        <p:txBody>
          <a:bodyPr/>
          <a:lstStyle/>
          <a:p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T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eoria Zasady Podstawienia Liskov (LSP)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D5122-AE01-7EC4-37BF-B955797983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41964"/>
            <a:ext cx="6888665" cy="3702867"/>
          </a:xfrm>
        </p:spPr>
        <p:txBody>
          <a:bodyPr/>
          <a:lstStyle/>
          <a:p>
            <a:pPr marL="0" indent="0">
              <a:buNone/>
            </a:pPr>
            <a:r>
              <a:rPr lang="pl-PL" sz="1200" dirty="0"/>
              <a:t>Definicja:</a:t>
            </a:r>
          </a:p>
          <a:p>
            <a:pPr marL="0" indent="0">
              <a:buNone/>
            </a:pPr>
            <a:r>
              <a:rPr lang="pl-PL" sz="1200" dirty="0"/>
              <a:t>Podklasy muszą być w pełni zamienne z klasami bazowymi, bez zmiany oczekiwanego zachowania systemu.</a:t>
            </a:r>
          </a:p>
          <a:p>
            <a:pPr marL="0" indent="0">
              <a:buNone/>
            </a:pPr>
            <a:r>
              <a:rPr lang="pl-PL" sz="1200" dirty="0"/>
              <a:t>Innymi słowy: Jeśli klasa B dziedziczy po klasie A, to obiekty klasy B powinny móc zastąpić obiekty klasy A w każdej sytuacji, bez łamania działania programu.</a:t>
            </a:r>
          </a:p>
          <a:p>
            <a:pPr marL="0" indent="0">
              <a:buNone/>
            </a:pPr>
            <a:r>
              <a:rPr lang="pl-PL" sz="1200" dirty="0"/>
              <a:t>Kluczowe założenia:</a:t>
            </a:r>
          </a:p>
          <a:p>
            <a:pPr marL="0" indent="0">
              <a:buNone/>
            </a:pPr>
            <a:r>
              <a:rPr lang="pl-PL" sz="1200" dirty="0"/>
              <a:t>Pre-warunki: Podklasa nie może wymagać silniejszych warunków wstępnych niż klasa bazowa.</a:t>
            </a:r>
          </a:p>
          <a:p>
            <a:pPr marL="0" indent="0">
              <a:buNone/>
            </a:pPr>
            <a:r>
              <a:rPr lang="pl-PL" sz="1200" dirty="0"/>
              <a:t>Post-warunki: Podklasa nie może zapewniać słabszych warunków końcowych niż klasa bazowa.</a:t>
            </a:r>
          </a:p>
          <a:p>
            <a:pPr marL="0" indent="0">
              <a:buNone/>
            </a:pPr>
            <a:r>
              <a:rPr lang="pl-PL" sz="1200" dirty="0"/>
              <a:t>Niezmienniki: Podklasa musi zachowywać wszystkie niezmienniki zdefiniowane w klasie bazowej (np. stan obiektu po wykonaniu metody).</a:t>
            </a:r>
            <a:endParaRPr lang="en-GB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5E1B0-A383-6CAA-96B0-EE025A50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9FC9-38C4-AE43-F560-E0F0E511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4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6FFE-051A-71F6-4E04-7EFC575C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/>
                <a:ea typeface="+mn-ea"/>
                <a:cs typeface="Biome" panose="020B0503030204020804" pitchFamily="34" charset="0"/>
              </a:rPr>
              <a:t> I – Interface Segregation Principle (Zasada Segregacji Interfejsów)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E6D2C-617A-E962-F6E2-0B930619B8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3921F-F00F-D8E7-527E-72C1CC4963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r>
              <a:rPr lang="pl-PL" dirty="0"/>
              <a:t>"Lepiej jest mieć wiele małych, specyficznych interfejsów niż jeden duży, ogólny."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Klasa nie powinna być zmuszana do implementowania metod z interfejsu, których nie używa. Duże, "grube" interfejsy prowadzą do tego, że klasy implementują puste metody lub rzucają wyjątki, co jest złym sygnałem projektowym.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3CD2-0904-79D1-B3C4-1E92D604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C90AB-DC70-EB63-19BF-92305831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7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E143-1230-3DB9-4374-B26854C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pl-PL" sz="2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/>
                <a:ea typeface="+mn-ea"/>
                <a:cs typeface="Biome" panose="020B0503030204020804" pitchFamily="34" charset="0"/>
              </a:rPr>
              <a:t> D – Dependency Inversion Principle (Zasada Odwrócenia Zależności)</a:t>
            </a:r>
            <a:endParaRPr lang="en-GB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7E1D6-B9EF-5A0A-E98F-515C7976F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FC56B-B0CC-2DB3-3DC3-C081BE1143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00301"/>
            <a:ext cx="6888665" cy="3459468"/>
          </a:xfrm>
        </p:spPr>
        <p:txBody>
          <a:bodyPr/>
          <a:lstStyle/>
          <a:p>
            <a:r>
              <a:rPr lang="pl-PL" dirty="0"/>
              <a:t>1. Moduły wysokiego poziomu nie powinny zależeć od modułów niskiego poziomu. Oba powinny zależeć od abstrakcji (np. interfejsów).</a:t>
            </a:r>
          </a:p>
          <a:p>
            <a:r>
              <a:rPr lang="pl-PL" dirty="0"/>
              <a:t>2. Abstrakcje nie powinny zależeć od szczegółów. To szczegóły powinny zależeć od abstrakcji.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Ta zasada mówi o odwróceniu kierunku zależności. Zamiast tworzyć sztywne powiązania, gdzie moduł wyższego rzędu (np. logika biznesowa) bezpośrednio zależy od modułu niższego rzędu (np. konkretnej bazy danych), oba powinny zależeć od wspólnego interfejsu. W praktyce jest to fundament mechanizmu Wstrzykiwania Zależności (Dependency Injection).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D4548-0776-6263-A018-E963CDA5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87-C755-78FF-9182-EEBF70E1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34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34EB-1481-7C4E-10F9-546413AB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projektowe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CE8A-7D59-F360-EC87-8421067520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1.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kreacyjne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tworzenie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obiektów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2. Wzorce strukturalne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klas i obiektów)</a:t>
            </a:r>
            <a:endParaRPr lang="en-US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3. Wzorce behawioralne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(komunikacja między obiektami)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4. Wzorce architektoniczne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całego systemu)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5. Wzorce współbieżności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(obsługa wątków i równoległości)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6. Wzorce specyficzne dla domen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7.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Nowoczesne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endParaRPr lang="en-GB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5B1CA-269B-683B-3861-47ACD64102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F8AC-DB8B-3E6C-16D6-8C0E4F3155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ACB2E5-D231-714D-63B1-C0F8CBD41A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AD0AE-1B43-9EB3-9E39-B8B875B2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0F04B5-E09F-74DD-64EA-DB77AA2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9B921-61E8-F476-BE4A-A487675A7787}"/>
              </a:ext>
            </a:extLst>
          </p:cNvPr>
          <p:cNvSpPr txBox="1"/>
          <p:nvPr/>
        </p:nvSpPr>
        <p:spPr>
          <a:xfrm>
            <a:off x="3048755" y="325112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29888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14942-8B15-6A30-04E6-838B5960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EE7F-BCFD-AE03-A456-7C7F2ACA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291055"/>
            <a:ext cx="334192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Singleton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9775-BDB5-7E80-509B-ABE3C753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6C6EB-99CA-6457-D604-3631963B4A63}"/>
              </a:ext>
            </a:extLst>
          </p:cNvPr>
          <p:cNvSpPr txBox="1"/>
          <p:nvPr/>
        </p:nvSpPr>
        <p:spPr>
          <a:xfrm>
            <a:off x="584408" y="3429000"/>
            <a:ext cx="805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zapewnić istnienie wyłącznie jednej instancji danej klasy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Dostarcza globalny punkt dostępowy do tej instancji</a:t>
            </a:r>
          </a:p>
        </p:txBody>
      </p:sp>
    </p:spTree>
    <p:extLst>
      <p:ext uri="{BB962C8B-B14F-4D97-AF65-F5344CB8AC3E}">
        <p14:creationId xmlns:p14="http://schemas.microsoft.com/office/powerpoint/2010/main" val="414795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9713-243B-38DB-22D7-E2F51CFA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4BE-B13A-3EFB-F94B-DD2ADCDB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1" y="291055"/>
            <a:ext cx="513643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D14DE-B124-D543-4E42-7CB5A9A7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C1E3-27B8-7BE8-0659-1B48E8F7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1" y="1377008"/>
            <a:ext cx="7011378" cy="440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53F7F-CBC0-E28B-DD1A-8A260D04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1" y="5879029"/>
            <a:ext cx="805929" cy="3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F20-20C7-E363-D196-D618FCC0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5E87-30E4-06F4-2E44-055B5E50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425219"/>
            <a:ext cx="7882447" cy="13586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Metoda Wytwórcza (</a:t>
            </a:r>
            <a:r>
              <a:rPr lang="pl-PL" dirty="0" err="1"/>
              <a:t>Factory</a:t>
            </a:r>
            <a:r>
              <a:rPr lang="pl-PL" dirty="0"/>
              <a:t> Method)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E85F-36A6-A964-4C69-E88D896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11979-400B-E60E-B347-447E84ED0F88}"/>
              </a:ext>
            </a:extLst>
          </p:cNvPr>
          <p:cNvSpPr txBox="1"/>
          <p:nvPr/>
        </p:nvSpPr>
        <p:spPr>
          <a:xfrm>
            <a:off x="584408" y="3429000"/>
            <a:ext cx="8059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Oddelegowanie tworzenia nowych instancji do podklas lub metod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oddzielenie kodu kreującego od kodu klienckiego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łatwiej rozszerzać kod konstruujący bez ingerencji w kod </a:t>
            </a:r>
            <a:r>
              <a:rPr lang="pl-PL" dirty="0" err="1">
                <a:solidFill>
                  <a:schemeClr val="bg1"/>
                </a:solidFill>
              </a:rPr>
              <a:t>kilencki</a:t>
            </a:r>
            <a:r>
              <a:rPr lang="pl-PL" dirty="0">
                <a:solidFill>
                  <a:schemeClr val="bg1"/>
                </a:solidFill>
              </a:rPr>
              <a:t> – wystarczy utworzyć podklasę kreacyjną i nadpisać Metodę wytwórczą </a:t>
            </a:r>
          </a:p>
        </p:txBody>
      </p:sp>
    </p:spTree>
    <p:extLst>
      <p:ext uri="{BB962C8B-B14F-4D97-AF65-F5344CB8AC3E}">
        <p14:creationId xmlns:p14="http://schemas.microsoft.com/office/powerpoint/2010/main" val="94005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7386-37DD-6EB2-AC6A-6BBAD135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FDB1-ED50-CF26-488C-2115F0D0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74C-CCEF-9C26-0E40-3C3CB6BD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1D964-265A-0B76-B80F-C76E47F8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417719"/>
            <a:ext cx="5327273" cy="6022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9DD16-D453-BE94-A82A-A802B4B2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9" y="3445783"/>
            <a:ext cx="5031478" cy="5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Wprowadzenie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Programowanie obiektowe (OOP)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opiera się na czterech filarach: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Abstrakcji</a:t>
            </a:r>
            <a:endParaRPr lang="en-GB" dirty="0"/>
          </a:p>
          <a:p>
            <a:pPr rtl="0"/>
            <a:r>
              <a:rPr lang="en-GB" dirty="0" err="1"/>
              <a:t>Hermetyzacji</a:t>
            </a:r>
            <a:endParaRPr lang="en-GB" dirty="0"/>
          </a:p>
          <a:p>
            <a:pPr rtl="0"/>
            <a:r>
              <a:rPr lang="en-GB" dirty="0" err="1"/>
              <a:t>Dziedziczeniu</a:t>
            </a:r>
            <a:endParaRPr lang="en-GB" dirty="0"/>
          </a:p>
          <a:p>
            <a:pPr rtl="0"/>
            <a:r>
              <a:rPr lang="en-GB" dirty="0" err="1"/>
              <a:t>Polimorfi</a:t>
            </a:r>
            <a:r>
              <a:rPr lang="en-US" dirty="0" err="1"/>
              <a:t>zmie</a:t>
            </a:r>
            <a:r>
              <a:rPr lang="en-US"/>
              <a:t>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5232-22B6-E34B-DB87-1265D13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Fabryka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Abstrakcyjna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(Abstract Factory)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38A26-CF49-E935-27E3-99151BE63FF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93410"/>
            <a:ext cx="8845828" cy="1555935"/>
          </a:xfrm>
        </p:spPr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dirty="0"/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Wzorzec kreacyjny dostarczający interfejs do tworzenia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rodzin powiązanych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bez określania ich konkretnych klas.</a:t>
            </a:r>
            <a:br>
              <a:rPr lang="pl-PL" dirty="0"/>
            </a:b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Cel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Izolacja logiki tworzenia obiektów od klienta, który z nich korzysta.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D277-2AE1-CFDE-EDAE-AD60F55B48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5E601-50CF-936C-968B-FBB1966F41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57437" y="3358082"/>
            <a:ext cx="9155081" cy="2318441"/>
          </a:xfrm>
        </p:spPr>
        <p:txBody>
          <a:bodyPr/>
          <a:lstStyle/>
          <a:p>
            <a:r>
              <a:rPr lang="pl-PL" sz="1400" dirty="0"/>
              <a:t>Kiedy stosować?</a:t>
            </a:r>
          </a:p>
          <a:p>
            <a:r>
              <a:rPr lang="pl-PL" sz="1400" dirty="0"/>
              <a:t>Gdy system musi być niezależny od sposobu tworzenia obiektów lub gdy wymaga współpracy obiektów z jednej rodziny (np. komponenty UI dla różnych systemów operacyjnych).</a:t>
            </a:r>
          </a:p>
          <a:p>
            <a:endParaRPr lang="pl-PL" sz="1400" dirty="0"/>
          </a:p>
          <a:p>
            <a:r>
              <a:rPr lang="pl-PL" sz="1400" dirty="0"/>
              <a:t>Przykłady z życia:</a:t>
            </a:r>
          </a:p>
          <a:p>
            <a:endParaRPr lang="pl-PL" sz="1400" dirty="0"/>
          </a:p>
          <a:p>
            <a:r>
              <a:rPr lang="pl-PL" sz="1400" dirty="0"/>
              <a:t>Biblioteki GUI: Klasa WinFactory tworzy przyciski i okna w stylu Windows, MacFactory – w stylu macOS.</a:t>
            </a:r>
          </a:p>
          <a:p>
            <a:endParaRPr lang="pl-PL" sz="1400" dirty="0"/>
          </a:p>
          <a:p>
            <a:r>
              <a:rPr lang="pl-PL" sz="1400" dirty="0"/>
              <a:t>Generatory raportów: PDFFactory tworzy raporty PDF z odpowiadającymi stylami, HTMLFactory – raporty HTML.</a:t>
            </a:r>
            <a:endParaRPr lang="en-GB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97659-AADC-8E11-D460-6E030423BB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E062F5-3837-1878-FBFB-1BC74B21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1F0DB-5E73-A3B6-C1E2-81F5B10C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93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562B-1FCF-E2F3-FAE5-5F24DDD1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F4B8-1B97-99AC-C1CA-BA1A93D5E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04094" y="2020693"/>
            <a:ext cx="4951263" cy="3891220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AbstractFactory</a:t>
            </a:r>
            <a:r>
              <a:rPr lang="en-GB" dirty="0"/>
              <a:t> (np. </a:t>
            </a:r>
            <a:r>
              <a:rPr lang="en-GB" dirty="0" err="1"/>
              <a:t>ReportFactory</a:t>
            </a:r>
            <a:r>
              <a:rPr lang="en-GB" dirty="0"/>
              <a:t>) – </a:t>
            </a:r>
            <a:r>
              <a:rPr lang="en-GB" dirty="0" err="1"/>
              <a:t>deklaruje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do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ConcreteFactory</a:t>
            </a:r>
            <a:r>
              <a:rPr lang="en-GB" dirty="0"/>
              <a:t> (np. </a:t>
            </a:r>
            <a:r>
              <a:rPr lang="en-GB" dirty="0" err="1"/>
              <a:t>PDFReportFactory</a:t>
            </a:r>
            <a:r>
              <a:rPr lang="en-GB" dirty="0"/>
              <a:t>)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, </a:t>
            </a:r>
            <a:r>
              <a:rPr lang="en-GB" dirty="0" err="1"/>
              <a:t>tworząc</a:t>
            </a:r>
            <a:r>
              <a:rPr lang="en-GB" dirty="0"/>
              <a:t>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produkty</a:t>
            </a:r>
            <a:r>
              <a:rPr lang="en-GB" dirty="0"/>
              <a:t>.</a:t>
            </a:r>
          </a:p>
          <a:p>
            <a:r>
              <a:rPr lang="en-GB" dirty="0" err="1"/>
              <a:t>AbstractProduct</a:t>
            </a:r>
            <a:r>
              <a:rPr lang="en-GB" dirty="0"/>
              <a:t> (np. Report, Formatter) – </a:t>
            </a:r>
            <a:r>
              <a:rPr lang="en-GB" dirty="0" err="1"/>
              <a:t>interfejs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ConcreteProduct</a:t>
            </a:r>
            <a:r>
              <a:rPr lang="en-GB" dirty="0"/>
              <a:t> (np. </a:t>
            </a:r>
            <a:r>
              <a:rPr lang="en-GB" dirty="0" err="1"/>
              <a:t>PDFReport</a:t>
            </a:r>
            <a:r>
              <a:rPr lang="en-GB" dirty="0"/>
              <a:t>, </a:t>
            </a:r>
            <a:r>
              <a:rPr lang="en-GB" dirty="0" err="1"/>
              <a:t>HTMLFormatter</a:t>
            </a:r>
            <a:r>
              <a:rPr lang="en-GB" dirty="0"/>
              <a:t>) –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obiekty</a:t>
            </a:r>
            <a:r>
              <a:rPr lang="en-GB" dirty="0"/>
              <a:t> </a:t>
            </a:r>
            <a:r>
              <a:rPr lang="en-GB" dirty="0" err="1"/>
              <a:t>tworzone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fabrykę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BAF0-E4DE-256E-AC5F-197932303A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ECBD1-FC88-66FA-C9A2-6ABF857C43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EAAF0-A9EB-2B4B-E6D1-EF7D0A1CAA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DCAFC4-4F30-6D70-0765-E3981F4C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606CF3-3581-B9D6-C4EC-DDB9AB5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840A-8F2A-BBDD-0365-095328F3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1" y="35120"/>
            <a:ext cx="3694675" cy="63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4C4-6B3A-451A-FD35-55F16680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92444-05F5-66FC-5A2B-B6E6F411B8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86391" y="2679826"/>
            <a:ext cx="3667407" cy="3546371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AbstractClass</a:t>
            </a:r>
            <a:r>
              <a:rPr lang="en-GB" dirty="0"/>
              <a:t> (np. </a:t>
            </a:r>
            <a:r>
              <a:rPr lang="en-GB" dirty="0" err="1"/>
              <a:t>ReportTemplate</a:t>
            </a:r>
            <a:r>
              <a:rPr lang="en-GB" dirty="0"/>
              <a:t>) – </a:t>
            </a:r>
            <a:r>
              <a:rPr lang="en-GB" dirty="0" err="1"/>
              <a:t>definiuje</a:t>
            </a:r>
            <a:r>
              <a:rPr lang="en-GB" dirty="0"/>
              <a:t> </a:t>
            </a:r>
            <a:r>
              <a:rPr lang="en-GB" dirty="0" err="1"/>
              <a:t>szablon</a:t>
            </a:r>
            <a:r>
              <a:rPr lang="en-GB" dirty="0"/>
              <a:t> </a:t>
            </a:r>
            <a:r>
              <a:rPr lang="en-GB" dirty="0" err="1"/>
              <a:t>algorytmu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ConcreteClass</a:t>
            </a:r>
            <a:r>
              <a:rPr lang="en-GB" dirty="0"/>
              <a:t>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kroki</a:t>
            </a:r>
            <a:r>
              <a:rPr lang="en-GB" dirty="0"/>
              <a:t> (np. </a:t>
            </a:r>
            <a:r>
              <a:rPr lang="en-GB" dirty="0" err="1"/>
              <a:t>HTMLReport</a:t>
            </a:r>
            <a:r>
              <a:rPr lang="en-GB" dirty="0"/>
              <a:t>, </a:t>
            </a:r>
            <a:r>
              <a:rPr lang="en-GB" dirty="0" err="1"/>
              <a:t>CSVReport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CA031-D09D-4BA3-BA95-5A572A73A3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3E198-717C-AEFC-4708-0FBBDEB156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20B95-9249-4B37-479C-40F04EB2BE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488888"/>
            <a:ext cx="2587137" cy="2435382"/>
          </a:xfrm>
        </p:spPr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Metoda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Szablonowa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(Template Method)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4B7C6D-EA42-63E0-D4AB-A19846A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6B732-DBEB-2788-A9D5-8C53A60A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3DBAE-E734-9F61-5ED9-E44BC9B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66889"/>
            <a:ext cx="707806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EF75-C90D-42E3-AA3C-936C6A54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6F5-6E4B-BD28-F4A5-97CFBC72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Budowniczy (Builder):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B4253-4D65-96BD-8E84-A8753E71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FF0D9-C2A5-DB31-C16D-45F8A930FB16}"/>
              </a:ext>
            </a:extLst>
          </p:cNvPr>
          <p:cNvSpPr txBox="1"/>
          <p:nvPr/>
        </p:nvSpPr>
        <p:spPr>
          <a:xfrm>
            <a:off x="286698" y="3232298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Konstrukcja złożonych instancji krok po kroku (etapami)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na ponowne użycie procesu budowy do produkcji różnych wersji tego samego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uporządkowanie rozbudowanych konstruktorów </a:t>
            </a:r>
          </a:p>
        </p:txBody>
      </p:sp>
    </p:spTree>
    <p:extLst>
      <p:ext uri="{BB962C8B-B14F-4D97-AF65-F5344CB8AC3E}">
        <p14:creationId xmlns:p14="http://schemas.microsoft.com/office/powerpoint/2010/main" val="1211736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5D6C-3F7A-D37C-252F-9F4AFC85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22E1-1A72-D5E3-6623-4BEAB487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7" y="196031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7609F-885D-6074-FFDD-7C592E5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1214912"/>
            <a:ext cx="6688857" cy="533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69A6E-E6FD-88B4-140D-3A03B809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771" y="196031"/>
            <a:ext cx="4316665" cy="603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3F9F7-E7F4-11AA-FB35-8DD3C789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0" y="6300422"/>
            <a:ext cx="7421880" cy="2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E9CD-F243-F502-46B5-8BF64193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Kruchość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7B93B-EB11-4FCB-D5F9-1488E56325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03700"/>
            <a:ext cx="8845828" cy="3947310"/>
          </a:xfrm>
        </p:spPr>
        <p:txBody>
          <a:bodyPr/>
          <a:lstStyle/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Czym jest Fragile Base Class Problem?</a:t>
            </a:r>
            <a:endParaRPr lang="pl-PL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(nadrzędnej) </a:t>
            </a: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nieoczekiwanie łamie działanie podklas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 (dziedziczących), nawet jeśli modyfikacja wydaje się bezpieczna.</a:t>
            </a:r>
            <a:br>
              <a:rPr lang="pl-PL" sz="2400" dirty="0"/>
            </a:b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Przyczyna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Silne powiązanie między klasą bazową a podklasami (tzw. </a:t>
            </a:r>
            <a:r>
              <a:rPr lang="pl-PL" sz="2400" b="0" i="1" dirty="0">
                <a:solidFill>
                  <a:srgbClr val="F8FAFF"/>
                </a:solidFill>
                <a:effectLst/>
                <a:latin typeface="quote-cjk-patch"/>
              </a:rPr>
              <a:t>tight coupling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). Podklasy polegają na wewnętrznej implementacji klasy bazowej, a nie tylko jej interfejsie.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AD3C-E2A9-7C38-9F41-A7BB2EA827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EE4E-649C-6D4E-860B-CF427507BE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3B9328-A4FC-7DF9-51F8-AAB33DC409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EA8343-8852-DEFA-A6C6-DD6E242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D4B62-7E0F-B807-8696-239115E7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47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D46D-F4A5-6A28-BB7E-88912F9B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CBCC-CFA0-F32D-3BAF-F3779CA6D1F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33148" y="622898"/>
            <a:ext cx="4054876" cy="560330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Niejawna zależność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Podklasy muszą "znać" wewnętrzną logikę klasy bazowej.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Efekt domina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wymusza zmiany we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wszystkich podklasach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(nawet tych w innych projektach, jeśli klasa bazowa jest częścią biblioteki).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Przykład z rzeczywistości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 2021 roku błąd w bibliotece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log4j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(CVE-2021-44228) pokazał, jak zmiana w klasie bazowej może zdestabilizować tysiące projektów. Wiele podklas log4j nie było przygotowanych na nowe metody wprowadzone w aktualizacji.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A1B12-5F6A-A210-F82A-C4650E1815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908F0-6583-C7E8-3575-933093639E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BDD0C-8BC2-7601-76A1-2D4EFAED05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95FD0-050D-4A8D-F2D0-DF36BE99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72468-B930-0FA1-30EA-60C7264A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0B75B-B277-1399-BA6C-3CC0483F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4" y="610953"/>
            <a:ext cx="7106642" cy="1276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71A6B-E32F-79CC-1141-9FCCE5A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8" y="1985644"/>
            <a:ext cx="711616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F52F-3C9F-7610-EF73-ED4F74E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1: Kompozycja zamiast 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43A9-F072-3396-4798-F41D29C1389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DC16D-2BB4-D935-A949-32F1626A43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D0FBD-A55B-9DCE-D143-25C3B9BBDB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E594E-9181-2FF8-295F-34ECA06F8F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33F50E-8C32-69CC-9B72-18E602AA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C2D98-F03A-7E03-CE88-57738DC6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27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EB4A97-CBCA-4131-19B8-E0296E46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0" y="1690688"/>
            <a:ext cx="8617068" cy="43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52-F4D8-BB84-6800-8AB98B78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2: Mixiny (Klasy pomocnicze)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3D8DB-6C21-A2D0-CFD7-CA82B83278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F7BB2-F690-7908-6659-42971513AF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A36C8-A19B-832E-6A23-020BDA66F1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F38A3-2C25-C695-9A06-3A12976965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F8DBED-D04F-099E-B098-982083C2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5ABD3-B4E9-AE2F-29A6-DD12023D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28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0978F-BE1E-F2ED-82B2-53B3918A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59491"/>
            <a:ext cx="10677802" cy="35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2BB5-C2F1-BB1E-07F3-1477F5E0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: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Kiedy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używać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F3A-2107-0500-68DF-01AD3AEEC2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Dziedziczenie: Tylko wtedy, gdy relacja między klasami jest ściśle "is-a" (np. PDFReport jest Reportem).</a:t>
            </a:r>
          </a:p>
          <a:p>
            <a:endParaRPr lang="pl-PL" dirty="0"/>
          </a:p>
          <a:p>
            <a:r>
              <a:rPr lang="pl-PL" dirty="0"/>
              <a:t>Kompozycja/Mixiny: Gdy relacja jest "has-a" lub "uses-a" (np. Report używa Validatora).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82A36-601D-A384-58DE-7670123360A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6E0AA-174C-AB9B-8F63-D26CE3F4B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18632" y="4657102"/>
            <a:ext cx="6147303" cy="1086415"/>
          </a:xfrm>
        </p:spPr>
        <p:txBody>
          <a:bodyPr/>
          <a:lstStyle/>
          <a:p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Złota</a:t>
            </a:r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zasada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en-US" dirty="0"/>
            </a:b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Preferuj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nad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dziedziczeniem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"Design Patterns: Elements of Reusable Object-Oriented Software"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(Gang of Four).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E5910-6B99-22F9-D255-C20DA8C156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7514-9060-5EBC-FF83-AABBA035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B6F003-BF57-C86B-7A27-FC5AA9DE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92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79B6-2C96-7A43-D38E-6F5995BD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6" y="137708"/>
            <a:ext cx="4453242" cy="766860"/>
          </a:xfrm>
        </p:spPr>
        <p:txBody>
          <a:bodyPr/>
          <a:lstStyle/>
          <a:p>
            <a:r>
              <a:rPr lang="pl-PL" dirty="0"/>
              <a:t>Hermetyzacja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71F-E6C3-1AA8-B453-82F3789F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8A99-2FB2-C514-E897-C3545B8B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B00CBE-FABF-C69F-35C8-5A3B60EC28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4ABED-FCE5-B0CC-08B0-04BAE1F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" y="1392529"/>
            <a:ext cx="9211493" cy="519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589A8-20DE-AB43-03A8-69C020DD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2" y="2630036"/>
            <a:ext cx="3791479" cy="676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3E141-7316-88DC-660B-62C9E00EB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3" y="4904276"/>
            <a:ext cx="5725324" cy="20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7440B-DD06-DB2D-CB77-D4316643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94" y="4259296"/>
            <a:ext cx="3153215" cy="333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B5142-E752-7FEA-302D-59022CC1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321" y="5986865"/>
            <a:ext cx="2915057" cy="342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10B0D7-E0C2-9D70-0FF5-E5CA0E2A6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631" y="6493075"/>
            <a:ext cx="478221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DEE3-8DD7-078E-D0E9-4B2C185D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Refaktoryzacja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D9992-6031-D64B-E453-351FD05821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39089"/>
            <a:ext cx="8845828" cy="1610256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Dziedziczenie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"is-a"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jest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Reportem).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Kompozycja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"has-a"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komponent formatujący).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B691-4439-96D5-5962-A0384EA3E8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30964-1AD6-F1E7-2EE0-2D8D50C124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Zalety kompozycji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Luźne powiązania, łatwa wymiana komponentów.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1845AD-9A09-0A3F-6CFB-2DC51681BED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Badanie Microsoftu: Systemy oparte na kompozycji mają o 40% mniej błędów związanych ze zmianami w kodzie.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56966C-8007-DF4D-0EB0-86BFE31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E508ED-118D-D905-D8CD-8684B88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922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3F24-FE5E-F8DE-B3B6-743D7597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A7AE-C958-733F-AD85-90010915B1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59B0-E5B7-8179-9B16-1FE1BD92C6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1883121"/>
            <a:ext cx="2505521" cy="3199037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Zasada Liskov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"strażnik" poprawności hierarchii klas.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Wzorce projektowe oparte na dziedziczeniu (Fabryka, Szablon) wymagają ostrożności.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Kompozycja + interfejsy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złoty standard elastycznego projektowania.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6EAB1-326F-5302-0A14-90824F5680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97110"/>
            <a:ext cx="2587137" cy="2652664"/>
          </a:xfrm>
        </p:spPr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Czy </a:t>
            </a:r>
            <a:r>
              <a:rPr lang="pl-PL" b="0" i="1" dirty="0" err="1">
                <a:solidFill>
                  <a:srgbClr val="F8FAFF"/>
                </a:solidFill>
                <a:effectLst/>
                <a:latin typeface="quote-cjk-patch"/>
              </a:rPr>
              <a:t>metaklasy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 mają praktyczne zastosowanie?</a:t>
            </a:r>
            <a:endParaRPr lang="en-US" b="0" i="1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Jak radzić sobie z dziedziczeniem w językach bez wielokrotnego dziedziczenia?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4E682-E59B-B5B9-9916-519E23AAF3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Używaj dziedziczenia tylko do modelowania relacji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czystego "is-a"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Testuj podklasy pod kątem zamienności z klasą bazową (LSP).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Preferuj kompozycję, gdy możliwość rozbudowy jest nieprzewidywalna.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B5D566-E981-01F1-B564-1A92AF4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725AB-8244-CF0C-827F-4A61F98A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17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Paweł Barnaś, Michał </a:t>
            </a:r>
            <a:r>
              <a:rPr lang="en-GB" dirty="0" err="1"/>
              <a:t>Wnęk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2007-60FF-90D6-E68F-F5FEEF44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3" y="192028"/>
            <a:ext cx="6910627" cy="1164882"/>
          </a:xfrm>
        </p:spPr>
        <p:txBody>
          <a:bodyPr/>
          <a:lstStyle/>
          <a:p>
            <a:r>
              <a:rPr lang="pl-PL" dirty="0"/>
              <a:t>Duck </a:t>
            </a:r>
            <a:r>
              <a:rPr lang="pl-PL" dirty="0" err="1"/>
              <a:t>typing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1E44-31CC-CE82-CF1D-C8EA36F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9E6F-C9F9-DD85-7605-4E47BA58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3" y="2156061"/>
            <a:ext cx="9231013" cy="3296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07472-A52F-565A-C655-1B2633B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3" y="5572446"/>
            <a:ext cx="1818416" cy="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654D-05B3-C126-755C-B8FC1C91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9" y="47173"/>
            <a:ext cx="7334581" cy="1164882"/>
          </a:xfrm>
        </p:spPr>
        <p:txBody>
          <a:bodyPr/>
          <a:lstStyle/>
          <a:p>
            <a:r>
              <a:rPr lang="pl-PL" dirty="0"/>
              <a:t>Diamond Problem &amp; MRO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BF47-206E-3115-6C12-2B8DCBD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6CB91-CBBA-8F9C-6731-40122A3B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" y="5846036"/>
            <a:ext cx="10612331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5089A-CDC8-8D13-7398-B4B7780B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" y="2172605"/>
            <a:ext cx="12192000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Zaawansowane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mechanizmy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OOP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756372"/>
            <a:ext cx="8845828" cy="1392973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Problemy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wielokrotne prowadzi do konfliktów metod (np. 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Diamond Problem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Metaklasy zwiększają złożoność kodu (trudność debugowania).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Klasy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 err="1"/>
              <a:t>Interfejsy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metaklasy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B34FA-07D9-AB18-70AB-13ADF40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555-D426-87F6-31C0-B417E6CC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58" y="469667"/>
            <a:ext cx="6910627" cy="1164882"/>
          </a:xfrm>
        </p:spPr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DF42-4F25-EB33-2E70-6C1BE29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113E4-7832-D7D5-D340-B384BAAF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" y="2377045"/>
            <a:ext cx="5753903" cy="312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F0DC1-CE58-14E4-ACA7-6637440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" y="5645089"/>
            <a:ext cx="3248478" cy="35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D49FB-A2D9-330B-BA60-72B287D0BECC}"/>
              </a:ext>
            </a:extLst>
          </p:cNvPr>
          <p:cNvSpPr txBox="1"/>
          <p:nvPr/>
        </p:nvSpPr>
        <p:spPr>
          <a:xfrm>
            <a:off x="6974958" y="2377045"/>
            <a:ext cx="46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W Pythonie interfejsy są domyślnie implementowane poprzez Duck Typing, opcjonalną formalizację zapewniają klasy abstrakcyjne (ABC)</a:t>
            </a:r>
          </a:p>
        </p:txBody>
      </p:sp>
    </p:spTree>
    <p:extLst>
      <p:ext uri="{BB962C8B-B14F-4D97-AF65-F5344CB8AC3E}">
        <p14:creationId xmlns:p14="http://schemas.microsoft.com/office/powerpoint/2010/main" val="14006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FC3A-2EB1-D010-D2B1-E23FE33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943A-9F55-9899-5E3B-9CFEC784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4" y="244440"/>
            <a:ext cx="6910627" cy="1164882"/>
          </a:xfrm>
        </p:spPr>
        <p:txBody>
          <a:bodyPr/>
          <a:lstStyle/>
          <a:p>
            <a:r>
              <a:rPr lang="pl-PL" dirty="0"/>
              <a:t>Metaklasy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AC25-640C-E1D8-C04B-0072A40A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BA023-CB86-2D3B-7B24-24C9785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4" y="5586056"/>
            <a:ext cx="3677163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DA0E1-1F42-F7FB-ACE1-5E8D5A5D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" y="5956018"/>
            <a:ext cx="4134427" cy="219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47A2A-D9A0-40FA-E7B5-4E77FC9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24" y="2733267"/>
            <a:ext cx="538237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44C-9A51-B552-10AE-2CCCEB1F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B300-D781-6506-C7D9-994D9D9DF9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10FA-D785-6A9D-37C3-E2F68AE144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530838"/>
            <a:ext cx="6888665" cy="3357874"/>
          </a:xfrm>
        </p:spPr>
        <p:txBody>
          <a:bodyPr/>
          <a:lstStyle/>
          <a:p>
            <a:r>
              <a:rPr lang="pl-PL" b="0" i="0" dirty="0">
                <a:effectLst/>
                <a:latin typeface="Google Sans"/>
              </a:rPr>
              <a:t>S – Single Responsibility Principle (Zasada Jednej Odpowiedzialności)</a:t>
            </a:r>
          </a:p>
          <a:p>
            <a:r>
              <a:rPr lang="pl-PL" b="0" i="0" dirty="0">
                <a:effectLst/>
                <a:latin typeface="Google Sans"/>
              </a:rPr>
              <a:t>O – Open/Closed Principle (Zasada Otwarte-Zamknięte)</a:t>
            </a:r>
          </a:p>
          <a:p>
            <a:r>
              <a:rPr lang="pl-PL" b="0" i="0" dirty="0">
                <a:effectLst/>
                <a:latin typeface="Google Sans"/>
              </a:rPr>
              <a:t> L – Liskov Substitution Principle (Zasada Podstawienia Liskov)</a:t>
            </a:r>
          </a:p>
          <a:p>
            <a:r>
              <a:rPr lang="it-IT" b="0" i="0" dirty="0">
                <a:effectLst/>
                <a:latin typeface="Google Sans"/>
              </a:rPr>
              <a:t> I – Interface Segregation Principle (Zasada Segregacji Interfejsów)</a:t>
            </a:r>
          </a:p>
          <a:p>
            <a:r>
              <a:rPr lang="pl-PL" b="0" i="0" dirty="0">
                <a:effectLst/>
                <a:latin typeface="Google Sans"/>
              </a:rPr>
              <a:t> D – Dependency Inversion Principle (Zasada Odwrócenia Zależności)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7E9BB-F753-1148-84E0-7DE046C4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066A-3537-EBA8-B562-EB29D3D3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7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{46735074-2109-418A-B8D3-9488AC044F37}tf11936837_win32</Template>
  <TotalTime>809</TotalTime>
  <Words>1481</Words>
  <Application>Microsoft Office PowerPoint</Application>
  <PresentationFormat>Widescreen</PresentationFormat>
  <Paragraphs>183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Nova</vt:lpstr>
      <vt:lpstr>Biome</vt:lpstr>
      <vt:lpstr>Biome Light</vt:lpstr>
      <vt:lpstr>Calibri</vt:lpstr>
      <vt:lpstr>Google Sans</vt:lpstr>
      <vt:lpstr>quote-cjk-patch</vt:lpstr>
      <vt:lpstr>Segoe UI</vt:lpstr>
      <vt:lpstr>Office Theme</vt:lpstr>
      <vt:lpstr>PowerPoint Presentation</vt:lpstr>
      <vt:lpstr>Wprowadzenie</vt:lpstr>
      <vt:lpstr>Hermetyzacja</vt:lpstr>
      <vt:lpstr>Duck typing</vt:lpstr>
      <vt:lpstr>Diamond Problem &amp; MRO</vt:lpstr>
      <vt:lpstr>Zaawansowane mechanizmy OOP</vt:lpstr>
      <vt:lpstr>Klasy abstrakcyjne</vt:lpstr>
      <vt:lpstr>Metaklasy</vt:lpstr>
      <vt:lpstr>SOLID</vt:lpstr>
      <vt:lpstr>S – Single Responsibility Principle (Zasada Jednej Odpowiedzialności)</vt:lpstr>
      <vt:lpstr>O – Open/Closed Principle (Zasada Otwarte-Zamknięte) </vt:lpstr>
      <vt:lpstr> L – Liskov Substitution Principle (Zasada Podstawienia Liskov) </vt:lpstr>
      <vt:lpstr> I – Interface Segregation Principle (Zasada Segregacji Interfejsów)</vt:lpstr>
      <vt:lpstr> D – Dependency Inversion Principle (Zasada Odwrócenia Zależności)</vt:lpstr>
      <vt:lpstr>Wzorce projektowe</vt:lpstr>
      <vt:lpstr>Singleton</vt:lpstr>
      <vt:lpstr>Zasada Działania</vt:lpstr>
      <vt:lpstr>Metoda Wytwórcza (Factory Method)</vt:lpstr>
      <vt:lpstr>Zasada działania:</vt:lpstr>
      <vt:lpstr>Fabryka Abstrakcyjna (Abstract Factory)</vt:lpstr>
      <vt:lpstr>PowerPoint Presentation</vt:lpstr>
      <vt:lpstr>PowerPoint Presentation</vt:lpstr>
      <vt:lpstr>Budowniczy (Builder):</vt:lpstr>
      <vt:lpstr>Zasada działania:</vt:lpstr>
      <vt:lpstr>Kruchość dziedziczenia</vt:lpstr>
      <vt:lpstr>PowerPoint Presentation</vt:lpstr>
      <vt:lpstr>Strategia 1: Kompozycja zamiast dziedziczenia</vt:lpstr>
      <vt:lpstr>Strategia 2: Mixiny (Klasy pomocnicze)</vt:lpstr>
      <vt:lpstr>Podsumowanie: Kiedy używać dziedziczenia?</vt:lpstr>
      <vt:lpstr>Refaktoryzacja na kompozycję</vt:lpstr>
      <vt:lpstr>Podsumowanie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Paweł Barnaś</dc:creator>
  <cp:lastModifiedBy>Paweł Barnaś</cp:lastModifiedBy>
  <cp:revision>41</cp:revision>
  <dcterms:created xsi:type="dcterms:W3CDTF">2025-05-26T13:34:41Z</dcterms:created>
  <dcterms:modified xsi:type="dcterms:W3CDTF">2025-06-11T09:06:54Z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